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bruikersgegevens\toplu\Documents\LOP%20Ou'de\OA\2014-2015\Leerlingenaantallen\llaantallen%20per%20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Blad1!$I$1</c:f>
              <c:strCache>
                <c:ptCount val="1"/>
                <c:pt idx="0">
                  <c:v>GKO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Blad1!$H$2:$H$11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Blad1!$I$2:$I$11</c:f>
              <c:numCache>
                <c:formatCode>General</c:formatCode>
                <c:ptCount val="10"/>
                <c:pt idx="0">
                  <c:v>1048</c:v>
                </c:pt>
                <c:pt idx="1">
                  <c:v>1055</c:v>
                </c:pt>
                <c:pt idx="2">
                  <c:v>1058</c:v>
                </c:pt>
                <c:pt idx="3">
                  <c:v>1051</c:v>
                </c:pt>
                <c:pt idx="4">
                  <c:v>1082</c:v>
                </c:pt>
                <c:pt idx="5">
                  <c:v>1109</c:v>
                </c:pt>
                <c:pt idx="6">
                  <c:v>1136</c:v>
                </c:pt>
                <c:pt idx="7">
                  <c:v>1196</c:v>
                </c:pt>
                <c:pt idx="8">
                  <c:v>1214</c:v>
                </c:pt>
                <c:pt idx="9">
                  <c:v>1225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Blad1!$J$1</c:f>
              <c:strCache>
                <c:ptCount val="1"/>
                <c:pt idx="0">
                  <c:v> BKO</c:v>
                </c:pt>
              </c:strCache>
            </c:strRef>
          </c:tx>
          <c:marker>
            <c:symbol val="none"/>
          </c:marker>
          <c:cat>
            <c:strRef>
              <c:f>Blad1!$H$2:$H$11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Blad1!$J$2:$J$11</c:f>
              <c:numCache>
                <c:formatCode>General</c:formatCode>
                <c:ptCount val="10"/>
                <c:pt idx="0">
                  <c:v>43</c:v>
                </c:pt>
                <c:pt idx="1">
                  <c:v>34</c:v>
                </c:pt>
                <c:pt idx="2">
                  <c:v>45</c:v>
                </c:pt>
                <c:pt idx="3">
                  <c:v>38</c:v>
                </c:pt>
                <c:pt idx="4">
                  <c:v>33</c:v>
                </c:pt>
                <c:pt idx="5">
                  <c:v>34</c:v>
                </c:pt>
                <c:pt idx="6">
                  <c:v>37</c:v>
                </c:pt>
                <c:pt idx="7">
                  <c:v>31</c:v>
                </c:pt>
                <c:pt idx="8">
                  <c:v>29</c:v>
                </c:pt>
                <c:pt idx="9">
                  <c:v>30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Blad1!$K$1</c:f>
              <c:strCache>
                <c:ptCount val="1"/>
                <c:pt idx="0">
                  <c:v>GLO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Blad1!$H$2:$H$11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Blad1!$K$2:$K$11</c:f>
              <c:numCache>
                <c:formatCode>General</c:formatCode>
                <c:ptCount val="10"/>
                <c:pt idx="0">
                  <c:v>2009</c:v>
                </c:pt>
                <c:pt idx="1">
                  <c:v>1979</c:v>
                </c:pt>
                <c:pt idx="2">
                  <c:v>1930</c:v>
                </c:pt>
                <c:pt idx="3">
                  <c:v>1926</c:v>
                </c:pt>
                <c:pt idx="4">
                  <c:v>1850</c:v>
                </c:pt>
                <c:pt idx="5">
                  <c:v>1817</c:v>
                </c:pt>
                <c:pt idx="6">
                  <c:v>1784</c:v>
                </c:pt>
                <c:pt idx="7">
                  <c:v>1790</c:v>
                </c:pt>
                <c:pt idx="8">
                  <c:v>1813</c:v>
                </c:pt>
                <c:pt idx="9">
                  <c:v>1793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Blad1!$L$1</c:f>
              <c:strCache>
                <c:ptCount val="1"/>
                <c:pt idx="0">
                  <c:v>BLO </c:v>
                </c:pt>
              </c:strCache>
            </c:strRef>
          </c:tx>
          <c:marker>
            <c:symbol val="none"/>
          </c:marker>
          <c:cat>
            <c:strRef>
              <c:f>Blad1!$H$2:$H$11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Blad1!$L$2:$L$11</c:f>
              <c:numCache>
                <c:formatCode>General</c:formatCode>
                <c:ptCount val="10"/>
                <c:pt idx="0">
                  <c:v>473</c:v>
                </c:pt>
                <c:pt idx="1">
                  <c:v>490</c:v>
                </c:pt>
                <c:pt idx="2">
                  <c:v>465</c:v>
                </c:pt>
                <c:pt idx="3">
                  <c:v>458</c:v>
                </c:pt>
                <c:pt idx="4">
                  <c:v>458</c:v>
                </c:pt>
                <c:pt idx="5">
                  <c:v>486</c:v>
                </c:pt>
                <c:pt idx="6">
                  <c:v>479</c:v>
                </c:pt>
                <c:pt idx="7">
                  <c:v>483</c:v>
                </c:pt>
                <c:pt idx="8">
                  <c:v>502</c:v>
                </c:pt>
                <c:pt idx="9">
                  <c:v>502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Blad1!$M$1</c:f>
              <c:strCache>
                <c:ptCount val="1"/>
                <c:pt idx="0">
                  <c:v>Totaal</c:v>
                </c:pt>
              </c:strCache>
            </c:strRef>
          </c:tx>
          <c:marker>
            <c:symbol val="none"/>
          </c:marker>
          <c:cat>
            <c:strRef>
              <c:f>Blad1!$H$2:$H$11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Blad1!$M$2:$M$11</c:f>
              <c:numCache>
                <c:formatCode>General</c:formatCode>
                <c:ptCount val="10"/>
                <c:pt idx="0">
                  <c:v>3573</c:v>
                </c:pt>
                <c:pt idx="1">
                  <c:v>3558</c:v>
                </c:pt>
                <c:pt idx="2">
                  <c:v>3498</c:v>
                </c:pt>
                <c:pt idx="3">
                  <c:v>3473</c:v>
                </c:pt>
                <c:pt idx="4">
                  <c:v>3423</c:v>
                </c:pt>
                <c:pt idx="5">
                  <c:v>3446</c:v>
                </c:pt>
                <c:pt idx="6">
                  <c:v>3436</c:v>
                </c:pt>
                <c:pt idx="7">
                  <c:v>3500</c:v>
                </c:pt>
                <c:pt idx="8">
                  <c:v>3558</c:v>
                </c:pt>
                <c:pt idx="9">
                  <c:v>3550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549760"/>
        <c:axId val="166559744"/>
      </c:lineChart>
      <c:catAx>
        <c:axId val="166549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6559744"/>
        <c:crosses val="autoZero"/>
        <c:auto val="1"/>
        <c:lblAlgn val="ctr"/>
        <c:lblOffset val="100"/>
        <c:noMultiLvlLbl val="0"/>
      </c:catAx>
      <c:valAx>
        <c:axId val="16655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549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853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24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46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488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688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466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26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216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656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778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50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E1B6C-4CD2-4DD5-8D5C-2993C2D349E1}" type="datetimeFigureOut">
              <a:rPr lang="nl-BE" smtClean="0"/>
              <a:t>30/04/2015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FF328-3024-4C57-B226-82E9653EEE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566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BE" sz="2000" dirty="0" smtClean="0"/>
              <a:t/>
            </a:r>
            <a:br>
              <a:rPr lang="nl-BE" sz="2000" dirty="0" smtClean="0"/>
            </a:br>
            <a:r>
              <a:rPr lang="nl-BE" sz="2000" dirty="0"/>
              <a:t/>
            </a:r>
            <a:br>
              <a:rPr lang="nl-BE" sz="2000" dirty="0"/>
            </a:br>
            <a:r>
              <a:rPr lang="nl-BE" sz="2000" dirty="0" smtClean="0"/>
              <a:t/>
            </a:r>
            <a:br>
              <a:rPr lang="nl-BE" sz="2000" dirty="0" smtClean="0"/>
            </a:br>
            <a:r>
              <a:rPr lang="nl-BE" sz="2000" dirty="0"/>
              <a:t/>
            </a:r>
            <a:br>
              <a:rPr lang="nl-BE" sz="2000" dirty="0"/>
            </a:br>
            <a:r>
              <a:rPr lang="nl-BE" sz="4000" dirty="0" smtClean="0"/>
              <a:t>OMGEVINGSANALYSE 2015</a:t>
            </a:r>
            <a:r>
              <a:rPr lang="nl-BE" sz="3600" dirty="0" smtClean="0"/>
              <a:t/>
            </a:r>
            <a:br>
              <a:rPr lang="nl-BE" sz="3600" dirty="0" smtClean="0"/>
            </a:br>
            <a:r>
              <a:rPr lang="nl-BE" sz="2700" dirty="0"/>
              <a:t>LOP </a:t>
            </a:r>
            <a:r>
              <a:rPr lang="nl-BE" sz="2700" dirty="0" smtClean="0"/>
              <a:t>Oudenaarde </a:t>
            </a:r>
            <a:br>
              <a:rPr lang="nl-BE" sz="2700" dirty="0" smtClean="0"/>
            </a:br>
            <a:r>
              <a:rPr lang="nl-BE" sz="2700" dirty="0" smtClean="0"/>
              <a:t>Basis </a:t>
            </a:r>
            <a:r>
              <a:rPr lang="nl-BE" sz="2700" dirty="0"/>
              <a:t>+ Secundair Onderwijs</a:t>
            </a:r>
            <a:r>
              <a:rPr lang="nl-BE" sz="3100" dirty="0"/>
              <a:t/>
            </a:r>
            <a:br>
              <a:rPr lang="nl-BE" sz="3100" dirty="0"/>
            </a:br>
            <a:endParaRPr lang="nl-BE" sz="31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Deel 2</a:t>
            </a:r>
          </a:p>
          <a:p>
            <a:r>
              <a:rPr lang="nl-BE" dirty="0" smtClean="0"/>
              <a:t>Onderwijsgegevens</a:t>
            </a:r>
          </a:p>
        </p:txBody>
      </p:sp>
    </p:spTree>
    <p:extLst>
      <p:ext uri="{BB962C8B-B14F-4D97-AF65-F5344CB8AC3E}">
        <p14:creationId xmlns:p14="http://schemas.microsoft.com/office/powerpoint/2010/main" val="4766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sz="2800" dirty="0"/>
              <a:t>Basis – </a:t>
            </a:r>
            <a:r>
              <a:rPr lang="nl-BE" sz="2800" dirty="0" err="1"/>
              <a:t>Leerlingkenmerken</a:t>
            </a:r>
            <a:r>
              <a:rPr lang="nl-BE" sz="2800" dirty="0"/>
              <a:t> </a:t>
            </a:r>
            <a:r>
              <a:rPr lang="nl-BE" sz="2800" dirty="0" smtClean="0"/>
              <a:t>– Thuistaal niet Nederlands</a:t>
            </a:r>
            <a:r>
              <a:rPr lang="nl-BE" sz="1200" dirty="0"/>
              <a:t/>
            </a:r>
            <a:br>
              <a:rPr lang="nl-BE" sz="1200" dirty="0"/>
            </a:br>
            <a:endParaRPr lang="nl-BE" sz="12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313406"/>
              </p:ext>
            </p:extLst>
          </p:nvPr>
        </p:nvGraphicFramePr>
        <p:xfrm>
          <a:off x="179512" y="1700808"/>
          <a:ext cx="6339134" cy="439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769"/>
                <a:gridCol w="1513241"/>
                <a:gridCol w="1369124"/>
                <a:gridCol w="504000"/>
                <a:gridCol w="504000"/>
                <a:gridCol w="504000"/>
                <a:gridCol w="504000"/>
                <a:gridCol w="504000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Aalststraat 180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3152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GO! A. </a:t>
                      </a:r>
                      <a:r>
                        <a:rPr lang="nl-BE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Hans </a:t>
                      </a:r>
                      <a:r>
                        <a:rPr lang="nl-BE" sz="9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BroeBELschool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Wortegemstraat</a:t>
                      </a:r>
                      <a:r>
                        <a:rPr lang="nl-BE" sz="9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14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</a:t>
                      </a:r>
                      <a:r>
                        <a:rPr lang="nl-BE" sz="9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Hans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Serpentsstraat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Walburga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Smallendam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Pamelekerkplein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24182/116053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Sint-Jozef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Vlaanderenstraat 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Leupegem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Vontstraat 53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Melden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Hevelweg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24208/116021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Eine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N. De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Tièrestraat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102_A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College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Achter de Wacht 23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Nederename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Pelikaanstraat 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24232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van Torhoutstraat 190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Mater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Materplein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Welden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Kouterstraat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24257/116046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Bevere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Kortrijkstraat 3_A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Mullem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Mullemstraat 22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116038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Volkegem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Volkegemberg 58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127175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Freinetschool De 4 Tuinen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Nederenamestraat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8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Gemiddelde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6376"/>
              </p:ext>
            </p:extLst>
          </p:nvPr>
        </p:nvGraphicFramePr>
        <p:xfrm>
          <a:off x="7175296" y="3429000"/>
          <a:ext cx="149015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917"/>
                <a:gridCol w="357234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nl-BE" sz="800" b="0" dirty="0" smtClean="0">
                          <a:solidFill>
                            <a:schemeClr val="tx1"/>
                          </a:solidFill>
                        </a:rPr>
                        <a:t>Vgl.</a:t>
                      </a:r>
                      <a:r>
                        <a:rPr lang="nl-BE" sz="800" b="0" baseline="0" dirty="0" smtClean="0">
                          <a:solidFill>
                            <a:schemeClr val="tx1"/>
                          </a:solidFill>
                        </a:rPr>
                        <a:t> 2013-2104</a:t>
                      </a:r>
                      <a:endParaRPr lang="nl-BE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Oudenaarde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7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Ronse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44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Geraardsbergen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14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Vlaanderen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17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76256" y="2060848"/>
            <a:ext cx="2088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BE" sz="900" dirty="0" err="1" smtClean="0"/>
              <a:t>Opm</a:t>
            </a:r>
            <a:r>
              <a:rPr lang="nl-BE" sz="900" dirty="0" smtClean="0"/>
              <a:t>: cijfers per vestigingsplaats en/of per campusschool</a:t>
            </a:r>
          </a:p>
          <a:p>
            <a:pPr marL="171450" indent="-171450">
              <a:buFontTx/>
              <a:buChar char="-"/>
            </a:pPr>
            <a:r>
              <a:rPr lang="nl-BE" sz="900" dirty="0" smtClean="0"/>
              <a:t>Bron: Gegevensbeheer </a:t>
            </a:r>
            <a:r>
              <a:rPr lang="nl-BE" sz="900" dirty="0" err="1" smtClean="0"/>
              <a:t>AgODi</a:t>
            </a:r>
            <a:endParaRPr lang="nl-BE" sz="900" dirty="0"/>
          </a:p>
        </p:txBody>
      </p:sp>
      <p:sp>
        <p:nvSpPr>
          <p:cNvPr id="5" name="Tekstvak 4"/>
          <p:cNvSpPr txBox="1"/>
          <p:nvPr/>
        </p:nvSpPr>
        <p:spPr>
          <a:xfrm>
            <a:off x="7020272" y="5661248"/>
            <a:ext cx="1728999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050" dirty="0" smtClean="0"/>
              <a:t>Trend = licht stijgend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050" dirty="0" smtClean="0"/>
              <a:t>Toename in een aantal scholen in centrum en noorden</a:t>
            </a:r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1330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Besluit Basis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nl-BE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 smtClean="0"/>
              <a:t>Leerlingenaantallen basisonderwijs sinds 2007 vrij stabiel (stijging GKO, daling GLO)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 smtClean="0"/>
              <a:t>Stijging van de uitstroom naar (diverse) buurgemeenten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 smtClean="0"/>
              <a:t>GOK: % kenmerken algemeen vrij stabiel en laag ten opzichte van referentiegemeenten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 smtClean="0"/>
              <a:t>GOK: verschuivingen in sommige scholen, vnl. voor schooltoelage en TNN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765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Opmerkingen vooraf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smtClean="0"/>
              <a:t>Gegevens op het </a:t>
            </a:r>
            <a:r>
              <a:rPr lang="nl-BE" dirty="0" smtClean="0">
                <a:solidFill>
                  <a:srgbClr val="0070C0"/>
                </a:solidFill>
              </a:rPr>
              <a:t>algemene</a:t>
            </a:r>
            <a:r>
              <a:rPr lang="nl-BE" dirty="0" smtClean="0"/>
              <a:t> niveau van de gemeente</a:t>
            </a:r>
          </a:p>
          <a:p>
            <a:pPr lvl="1"/>
            <a:r>
              <a:rPr lang="nl-BE" dirty="0" smtClean="0"/>
              <a:t>Niet zozeer per onderwijsnet of per </a:t>
            </a:r>
            <a:r>
              <a:rPr lang="nl-BE" dirty="0"/>
              <a:t>school </a:t>
            </a:r>
            <a:endParaRPr lang="nl-BE" dirty="0" smtClean="0"/>
          </a:p>
          <a:p>
            <a:pPr lvl="3"/>
            <a:r>
              <a:rPr lang="nl-BE" dirty="0" smtClean="0"/>
              <a:t>individuele data: </a:t>
            </a:r>
            <a:r>
              <a:rPr lang="nl-BE" dirty="0"/>
              <a:t>zie </a:t>
            </a:r>
            <a:r>
              <a:rPr lang="nl-BE" dirty="0" smtClean="0"/>
              <a:t>Mijn Onderwijs</a:t>
            </a:r>
          </a:p>
          <a:p>
            <a:pPr lvl="1"/>
            <a:r>
              <a:rPr lang="nl-BE" dirty="0" smtClean="0"/>
              <a:t>Basis en secundair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Klemtoon op </a:t>
            </a:r>
            <a:r>
              <a:rPr lang="nl-BE" dirty="0" smtClean="0">
                <a:solidFill>
                  <a:srgbClr val="0070C0"/>
                </a:solidFill>
              </a:rPr>
              <a:t>percentages</a:t>
            </a:r>
            <a:r>
              <a:rPr lang="nl-BE" dirty="0" smtClean="0"/>
              <a:t>, niet aantallen</a:t>
            </a:r>
          </a:p>
          <a:p>
            <a:pPr lvl="1"/>
            <a:r>
              <a:rPr lang="nl-BE" dirty="0" smtClean="0"/>
              <a:t>Algemene data</a:t>
            </a:r>
          </a:p>
          <a:p>
            <a:pPr lvl="3"/>
            <a:r>
              <a:rPr lang="nl-BE" dirty="0" smtClean="0"/>
              <a:t>individuele data: zie </a:t>
            </a:r>
            <a:r>
              <a:rPr lang="nl-BE" dirty="0"/>
              <a:t>Mijn </a:t>
            </a:r>
            <a:r>
              <a:rPr lang="nl-BE" dirty="0" smtClean="0"/>
              <a:t>Onderwijs</a:t>
            </a:r>
          </a:p>
          <a:p>
            <a:pPr lvl="1"/>
            <a:r>
              <a:rPr lang="nl-BE" dirty="0" smtClean="0"/>
              <a:t>Mogelijkheid van vergelijking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Schoolloopbanen</a:t>
            </a:r>
            <a:r>
              <a:rPr lang="nl-BE" sz="2000" dirty="0" smtClean="0"/>
              <a:t>: </a:t>
            </a:r>
          </a:p>
          <a:p>
            <a:pPr lvl="1"/>
            <a:r>
              <a:rPr lang="nl-BE" dirty="0" smtClean="0"/>
              <a:t>onderscheid </a:t>
            </a:r>
            <a:r>
              <a:rPr lang="nl-BE" dirty="0" err="1" smtClean="0"/>
              <a:t>schoolplaats</a:t>
            </a:r>
            <a:r>
              <a:rPr lang="nl-BE" dirty="0" smtClean="0"/>
              <a:t>/woonplaats</a:t>
            </a:r>
          </a:p>
          <a:p>
            <a:pPr lvl="1"/>
            <a:r>
              <a:rPr lang="nl-BE" dirty="0"/>
              <a:t>b</a:t>
            </a:r>
            <a:r>
              <a:rPr lang="nl-BE" dirty="0" smtClean="0"/>
              <a:t>eschikbaarheid van gegevens</a:t>
            </a:r>
          </a:p>
          <a:p>
            <a:pPr lvl="1"/>
            <a:endParaRPr lang="nl-BE" sz="2400" dirty="0"/>
          </a:p>
          <a:p>
            <a:pPr lvl="1"/>
            <a:endParaRPr lang="nl-BE" sz="24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25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482495"/>
              </p:ext>
            </p:extLst>
          </p:nvPr>
        </p:nvGraphicFramePr>
        <p:xfrm>
          <a:off x="1043608" y="1700808"/>
          <a:ext cx="6984776" cy="478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4536504"/>
              </a:tblGrid>
              <a:tr h="563351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 smtClean="0">
                          <a:solidFill>
                            <a:srgbClr val="FF0000"/>
                          </a:solidFill>
                        </a:rPr>
                        <a:t>Basis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 smtClean="0">
                          <a:solidFill>
                            <a:schemeClr val="tx1"/>
                          </a:solidFill>
                        </a:rPr>
                        <a:t>Leerlingenaantallen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 smtClean="0">
                          <a:solidFill>
                            <a:schemeClr val="tx1"/>
                          </a:solidFill>
                        </a:rPr>
                        <a:t>Leerlingenstromen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 smtClean="0">
                          <a:solidFill>
                            <a:schemeClr val="tx1"/>
                          </a:solidFill>
                        </a:rPr>
                        <a:t>Leerlingenkenmerken</a:t>
                      </a:r>
                      <a:endParaRPr lang="nl-B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9713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 smtClean="0">
                          <a:solidFill>
                            <a:schemeClr val="tx1"/>
                          </a:solidFill>
                        </a:rPr>
                        <a:t>Secundair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373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dirty="0" smtClean="0"/>
                        <a:t>Schoolloopbanen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 smtClean="0"/>
                        <a:t>Zittenblijven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 smtClean="0"/>
                        <a:t>Schoolse vertraging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Buitengewoon onderwijs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 smtClean="0"/>
                        <a:t>Basis &gt; Secundair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 smtClean="0"/>
                        <a:t>Spijbelen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 smtClean="0"/>
                        <a:t>Uitsluitingen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 smtClean="0"/>
                        <a:t>School- en richtingveranderingen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 smtClean="0"/>
                        <a:t>Deeltijds beroepsonderwijs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Kwalificaties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3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 smtClean="0"/>
              <a:t>Basis - Leerlingenaantallen per hoofdstructuur</a:t>
            </a:r>
            <a:endParaRPr lang="nl-BE" sz="3600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40809"/>
              </p:ext>
            </p:extLst>
          </p:nvPr>
        </p:nvGraphicFramePr>
        <p:xfrm>
          <a:off x="469904" y="1700808"/>
          <a:ext cx="4663769" cy="2736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6894"/>
                <a:gridCol w="560046"/>
                <a:gridCol w="560046"/>
                <a:gridCol w="560046"/>
                <a:gridCol w="560046"/>
                <a:gridCol w="560046"/>
                <a:gridCol w="666645"/>
              </a:tblGrid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GKO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BKO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GLO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</a:t>
                      </a:r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Evolutie %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2004-2005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2005-2006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</a:t>
                      </a:r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nl-BE" sz="1100" b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2006-2007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2007-2008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1051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97,2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2008-2009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1082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2009-2010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1817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2010-2011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2011-2012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2012-2013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2013-2014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461053" y="5157192"/>
            <a:ext cx="482453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2004-2014: Stijging met 17% in GKO, maar daling met 11% in GLO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Leerlingenaantal BLO licht gestegen (vooral 2012-2014)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Cfr</a:t>
            </a:r>
            <a:r>
              <a:rPr lang="nl-B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. deel 1: Prognose 0-2-jarigen: daling vanaf ca. 2020, in 2030 onder niveau 2010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61053" y="6309319"/>
            <a:ext cx="19127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 smtClean="0"/>
              <a:t>Bron: </a:t>
            </a:r>
            <a:r>
              <a:rPr lang="nl-BE" sz="1000" dirty="0" err="1" smtClean="0"/>
              <a:t>AgODi</a:t>
            </a:r>
            <a:r>
              <a:rPr lang="nl-BE" sz="1000" dirty="0" smtClean="0"/>
              <a:t> Gegevensbeheer</a:t>
            </a:r>
            <a:endParaRPr lang="nl-BE" sz="1000" dirty="0"/>
          </a:p>
        </p:txBody>
      </p:sp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05494"/>
              </p:ext>
            </p:extLst>
          </p:nvPr>
        </p:nvGraphicFramePr>
        <p:xfrm>
          <a:off x="5868144" y="5089241"/>
          <a:ext cx="2376264" cy="1079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23"/>
                <a:gridCol w="882041"/>
              </a:tblGrid>
              <a:tr h="269897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00" b="0" dirty="0" err="1" smtClean="0">
                          <a:solidFill>
                            <a:schemeClr val="tx1"/>
                          </a:solidFill>
                        </a:rPr>
                        <a:t>Vgl</a:t>
                      </a:r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nl-BE" sz="1000" b="0" baseline="0" dirty="0" smtClean="0">
                          <a:solidFill>
                            <a:schemeClr val="tx1"/>
                          </a:solidFill>
                        </a:rPr>
                        <a:t> 2014  t.o.v. 2004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897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Ronse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117,4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234000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897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Geraardsbergen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107,5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234000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897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Oudenaarde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98,0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234000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afie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630118"/>
              </p:ext>
            </p:extLst>
          </p:nvPr>
        </p:nvGraphicFramePr>
        <p:xfrm>
          <a:off x="5652120" y="1484784"/>
          <a:ext cx="28803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19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 smtClean="0"/>
              <a:t>Basis </a:t>
            </a:r>
            <a:r>
              <a:rPr lang="nl-BE" sz="3600" dirty="0"/>
              <a:t>- </a:t>
            </a:r>
            <a:r>
              <a:rPr lang="nl-BE" sz="3600" dirty="0" smtClean="0"/>
              <a:t>Leerlingenstromen tussen gemeenten</a:t>
            </a:r>
            <a:endParaRPr lang="nl-BE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416822"/>
              </p:ext>
            </p:extLst>
          </p:nvPr>
        </p:nvGraphicFramePr>
        <p:xfrm>
          <a:off x="539551" y="2060848"/>
          <a:ext cx="5760641" cy="280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81"/>
                <a:gridCol w="460733"/>
                <a:gridCol w="405679"/>
                <a:gridCol w="486815"/>
                <a:gridCol w="405679"/>
                <a:gridCol w="405679"/>
                <a:gridCol w="486815"/>
                <a:gridCol w="486815"/>
                <a:gridCol w="486815"/>
                <a:gridCol w="486815"/>
                <a:gridCol w="486815"/>
              </a:tblGrid>
              <a:tr h="922885"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Woonplaats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2004-2005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2005-2006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2006-2007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2007-2008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2008-2009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Oudenaarde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80,9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80,8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79,5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80,9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81,5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81,7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81,7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81,2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81,1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Maarkedal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4,6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4,9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4,6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3,9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3,4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Wortegem-Petegem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3,9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Zwalm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2,0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Ronse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Andere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7,6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7,5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8,2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8,1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8,1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8,0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7,3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7,9</a:t>
                      </a:r>
                      <a:endParaRPr lang="nl-B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539551" y="1628800"/>
            <a:ext cx="6393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 smtClean="0"/>
              <a:t>Woonplaats van leerlingen gewoon basisonderwijs schoolgaand in Oudenaarde, in %</a:t>
            </a:r>
            <a:endParaRPr lang="nl-BE" sz="12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539550" y="5178916"/>
            <a:ext cx="8136906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Aandeel van de eigen bevolking blijft constant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Relatief veel leerlingen uit buurgemeenten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Afname leerlingen uit </a:t>
            </a:r>
            <a:r>
              <a:rPr lang="nl-B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Maarkedal</a:t>
            </a: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nl-B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Wortegem-Petegem</a:t>
            </a: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toename leerlingen uit </a:t>
            </a:r>
            <a:r>
              <a:rPr lang="nl-B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Zwalm</a:t>
            </a: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 Ronse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39550" y="6165586"/>
            <a:ext cx="19127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 smtClean="0"/>
              <a:t>AgODi</a:t>
            </a:r>
            <a:r>
              <a:rPr lang="nl-BE" sz="1000" dirty="0"/>
              <a:t> G</a:t>
            </a:r>
            <a:r>
              <a:rPr lang="nl-BE" sz="1000" dirty="0" smtClean="0"/>
              <a:t>egevensbeheer</a:t>
            </a:r>
            <a:endParaRPr lang="nl-BE" sz="1000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5484"/>
              </p:ext>
            </p:extLst>
          </p:nvPr>
        </p:nvGraphicFramePr>
        <p:xfrm>
          <a:off x="6741869" y="2636912"/>
          <a:ext cx="1944216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238"/>
                <a:gridCol w="583978"/>
              </a:tblGrid>
              <a:tr h="393751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00" b="1" dirty="0" smtClean="0">
                          <a:solidFill>
                            <a:schemeClr val="tx1"/>
                          </a:solidFill>
                        </a:rPr>
                        <a:t>Vgl. 2014,</a:t>
                      </a:r>
                      <a:r>
                        <a:rPr lang="nl-BE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1000" b="1" dirty="0" smtClean="0">
                          <a:solidFill>
                            <a:schemeClr val="tx1"/>
                          </a:solidFill>
                        </a:rPr>
                        <a:t>in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803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Ronse</a:t>
                      </a:r>
                      <a:endParaRPr lang="nl-BE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  <a:endParaRPr lang="nl-BE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803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Geraardsbergen</a:t>
                      </a:r>
                      <a:endParaRPr lang="nl-BE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nl-BE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803">
                <a:tc>
                  <a:txBody>
                    <a:bodyPr/>
                    <a:lstStyle/>
                    <a:p>
                      <a:r>
                        <a:rPr lang="nl-BE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Oudenaarde</a:t>
                      </a:r>
                      <a:endParaRPr lang="nl-BE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nl-BE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1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 smtClean="0"/>
              <a:t>Basis </a:t>
            </a:r>
            <a:r>
              <a:rPr lang="nl-BE" sz="3200" dirty="0"/>
              <a:t>- Leerlingenstromen tussen gemeenten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1400" b="1" dirty="0" smtClean="0"/>
              <a:t>Schoolplaats </a:t>
            </a:r>
            <a:r>
              <a:rPr lang="nl-BE" sz="1400" b="1" dirty="0"/>
              <a:t>van leerlingen </a:t>
            </a:r>
            <a:r>
              <a:rPr lang="nl-BE" sz="1400" b="1" dirty="0" smtClean="0"/>
              <a:t>wonend te Oudenaarde </a:t>
            </a:r>
            <a:r>
              <a:rPr lang="nl-BE" sz="1400" b="1" dirty="0"/>
              <a:t>in %</a:t>
            </a:r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68793"/>
              </p:ext>
            </p:extLst>
          </p:nvPr>
        </p:nvGraphicFramePr>
        <p:xfrm>
          <a:off x="611560" y="2276872"/>
          <a:ext cx="5508000" cy="202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432048"/>
                <a:gridCol w="516164"/>
                <a:gridCol w="434842"/>
                <a:gridCol w="507316"/>
                <a:gridCol w="507316"/>
                <a:gridCol w="434842"/>
                <a:gridCol w="434842"/>
                <a:gridCol w="434842"/>
                <a:gridCol w="434842"/>
                <a:gridCol w="434842"/>
              </a:tblGrid>
              <a:tr h="745984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Schoolplaats</a:t>
                      </a:r>
                      <a:endParaRPr lang="nl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2004-2005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2005-2006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2006-2007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2007-2008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2008-2009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86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Oudenaarde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88,0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88,1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86,4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87,6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86,9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86,4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85,5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85,1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84,6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83,6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686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Zingem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4,1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4,2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4,7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4,7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5,1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5,1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42686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Andere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8,2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7,8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9,6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8,2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8,4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8,9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9,6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9,7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10,3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</a:t>
                      </a:r>
                      <a:endParaRPr lang="nl-BE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674916" y="4895665"/>
            <a:ext cx="756084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Veel kinderen gaan in eigen gemeente naar school vergeleken met referentiegemeenten</a:t>
            </a:r>
            <a:endParaRPr lang="nl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Toch geleidelijke </a:t>
            </a: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toename van de uitstroom </a:t>
            </a:r>
            <a:r>
              <a:rPr lang="nl-B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naar buurgemeenten</a:t>
            </a:r>
            <a:endParaRPr lang="nl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39552" y="6165304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 smtClean="0"/>
              <a:t>AgODi</a:t>
            </a:r>
            <a:r>
              <a:rPr lang="nl-BE" sz="1000" dirty="0"/>
              <a:t> </a:t>
            </a:r>
            <a:r>
              <a:rPr lang="nl-BE" sz="1000" dirty="0" smtClean="0"/>
              <a:t>Gegevensbeheer</a:t>
            </a:r>
            <a:endParaRPr lang="nl-BE" sz="1000" dirty="0"/>
          </a:p>
          <a:p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6876256" y="314096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  <a:p>
            <a:endParaRPr lang="nl-BE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70434"/>
              </p:ext>
            </p:extLst>
          </p:nvPr>
        </p:nvGraphicFramePr>
        <p:xfrm>
          <a:off x="6537815" y="2343056"/>
          <a:ext cx="1895872" cy="159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818"/>
                <a:gridCol w="574054"/>
              </a:tblGrid>
              <a:tr h="398956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Vgl. 2014,</a:t>
                      </a:r>
                      <a:r>
                        <a:rPr lang="nl-BE" sz="1000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n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56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Geraardsbergen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56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Ronse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56"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Oudenaarde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14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 smtClean="0"/>
              <a:t>Basis </a:t>
            </a:r>
            <a:r>
              <a:rPr lang="nl-BE" sz="3200" dirty="0"/>
              <a:t>- Leerlingenstromen </a:t>
            </a:r>
            <a:r>
              <a:rPr lang="nl-BE" sz="3200" dirty="0" smtClean="0"/>
              <a:t>binnen gemeente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1000" dirty="0" smtClean="0"/>
          </a:p>
          <a:p>
            <a:pPr marL="0" indent="0">
              <a:buNone/>
            </a:pPr>
            <a:endParaRPr lang="nl-BE" sz="2000" dirty="0" smtClean="0"/>
          </a:p>
          <a:p>
            <a:pPr marL="0" indent="0" algn="ctr">
              <a:buNone/>
            </a:pPr>
            <a:r>
              <a:rPr lang="nl-BE" sz="2800" dirty="0" smtClean="0"/>
              <a:t>= in welke mate </a:t>
            </a:r>
            <a:r>
              <a:rPr lang="nl-BE" sz="2800" dirty="0" err="1" smtClean="0"/>
              <a:t>recruteren</a:t>
            </a:r>
            <a:r>
              <a:rPr lang="nl-BE" sz="2800" dirty="0" smtClean="0"/>
              <a:t> de scholen uit de eigen buurt en/of deelgemeente?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 algn="ctr">
              <a:buNone/>
            </a:pPr>
            <a:r>
              <a:rPr lang="nl-BE" dirty="0" smtClean="0"/>
              <a:t>Zie kaartjes 2012 – 2013</a:t>
            </a:r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6012160" y="5766520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smtClean="0"/>
              <a:t>Provincie </a:t>
            </a:r>
            <a:r>
              <a:rPr lang="nl-BE" sz="1000" dirty="0"/>
              <a:t>Oost-Vlaanderen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681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BE" sz="2800" dirty="0"/>
              <a:t>Basis – </a:t>
            </a:r>
            <a:r>
              <a:rPr lang="nl-BE" sz="2800" dirty="0" err="1"/>
              <a:t>Leerlingkenmerken</a:t>
            </a:r>
            <a:r>
              <a:rPr lang="nl-BE" sz="2800" dirty="0"/>
              <a:t> - Lage opleiding </a:t>
            </a:r>
            <a:r>
              <a:rPr lang="nl-BE" sz="2800" dirty="0" smtClean="0"/>
              <a:t>moeder</a:t>
            </a:r>
            <a:r>
              <a:rPr lang="nl-BE" sz="1200" dirty="0"/>
              <a:t/>
            </a:r>
            <a:br>
              <a:rPr lang="nl-BE" sz="1200" dirty="0"/>
            </a:br>
            <a:endParaRPr lang="nl-BE" sz="12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684695"/>
              </p:ext>
            </p:extLst>
          </p:nvPr>
        </p:nvGraphicFramePr>
        <p:xfrm>
          <a:off x="179512" y="1700808"/>
          <a:ext cx="6339134" cy="439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769"/>
                <a:gridCol w="1513241"/>
                <a:gridCol w="1369124"/>
                <a:gridCol w="504000"/>
                <a:gridCol w="504000"/>
                <a:gridCol w="504000"/>
                <a:gridCol w="504000"/>
                <a:gridCol w="504000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Aalststraat 180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3152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GO! A. </a:t>
                      </a:r>
                      <a:r>
                        <a:rPr lang="nl-BE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Hans </a:t>
                      </a:r>
                      <a:r>
                        <a:rPr lang="nl-BE" sz="9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BroeBELschool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Wortegemstraat</a:t>
                      </a:r>
                      <a:r>
                        <a:rPr lang="nl-BE" sz="9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14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</a:t>
                      </a:r>
                      <a:r>
                        <a:rPr lang="nl-BE" sz="9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Hans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Serpentsstraat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Walburga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Smallendam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Pamelekerkplein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24182/116053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Sint-Jozef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Vlaanderenstraat 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Leupegem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Vontstraat 53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Melden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Hevelweg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24208/116021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Eine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N. De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Tièrestraat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102_A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College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Achter de Wacht 23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Nederename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Pelikaanstraat 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24232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van Torhoutstraat 190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Mater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Materplein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Welden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Kouterstraat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24257/116046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Bevere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Kortrijkstraat 3_A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Mullem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Mullemstraat 22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116038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Volkegem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Volkegemberg 58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127175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Freinetschool De 4 Tuinen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Nederenamestraat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8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Gemiddelde</a:t>
                      </a:r>
                      <a:endParaRPr lang="nl-BE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588015"/>
              </p:ext>
            </p:extLst>
          </p:nvPr>
        </p:nvGraphicFramePr>
        <p:xfrm>
          <a:off x="7175296" y="3429000"/>
          <a:ext cx="1490151" cy="17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917"/>
                <a:gridCol w="357234"/>
              </a:tblGrid>
              <a:tr h="304568">
                <a:tc gridSpan="2">
                  <a:txBody>
                    <a:bodyPr/>
                    <a:lstStyle/>
                    <a:p>
                      <a:pPr algn="ctr"/>
                      <a:r>
                        <a:rPr lang="nl-BE" sz="800" b="0" dirty="0" smtClean="0">
                          <a:solidFill>
                            <a:schemeClr val="tx1"/>
                          </a:solidFill>
                        </a:rPr>
                        <a:t>Vgl.</a:t>
                      </a:r>
                      <a:r>
                        <a:rPr lang="nl-BE" sz="800" b="0" baseline="0" dirty="0" smtClean="0">
                          <a:solidFill>
                            <a:schemeClr val="tx1"/>
                          </a:solidFill>
                        </a:rPr>
                        <a:t> 2013-2104</a:t>
                      </a:r>
                      <a:endParaRPr lang="nl-BE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Oudenaarde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13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Ronse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35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Geraardsbergen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19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Vlaanderen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21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76256" y="2060848"/>
            <a:ext cx="2088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BE" sz="900" dirty="0" err="1" smtClean="0"/>
              <a:t>Opm</a:t>
            </a:r>
            <a:r>
              <a:rPr lang="nl-BE" sz="900" dirty="0" smtClean="0"/>
              <a:t>: cijfers per vestigingsplaats en/of per campusschool</a:t>
            </a:r>
          </a:p>
          <a:p>
            <a:pPr marL="171450" indent="-171450">
              <a:buFontTx/>
              <a:buChar char="-"/>
            </a:pPr>
            <a:r>
              <a:rPr lang="nl-BE" sz="900" dirty="0" smtClean="0"/>
              <a:t>Bron: Gegevensbeheer </a:t>
            </a:r>
            <a:r>
              <a:rPr lang="nl-BE" sz="900" dirty="0" err="1" smtClean="0"/>
              <a:t>AgODi</a:t>
            </a:r>
            <a:endParaRPr lang="nl-BE" sz="900" dirty="0"/>
          </a:p>
        </p:txBody>
      </p:sp>
      <p:sp>
        <p:nvSpPr>
          <p:cNvPr id="5" name="Tekstvak 4"/>
          <p:cNvSpPr txBox="1"/>
          <p:nvPr/>
        </p:nvSpPr>
        <p:spPr>
          <a:xfrm>
            <a:off x="7020272" y="5661248"/>
            <a:ext cx="175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Trend = licht dalend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11280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BE" sz="2800" dirty="0"/>
              <a:t>Basis – </a:t>
            </a:r>
            <a:r>
              <a:rPr lang="nl-BE" sz="2800" dirty="0" err="1"/>
              <a:t>Leerlingkenmerken</a:t>
            </a:r>
            <a:r>
              <a:rPr lang="nl-BE" sz="2800" dirty="0"/>
              <a:t> - </a:t>
            </a:r>
            <a:r>
              <a:rPr lang="nl-BE" sz="2800" dirty="0" smtClean="0"/>
              <a:t>Schooltoelage</a:t>
            </a:r>
            <a:r>
              <a:rPr lang="nl-BE" sz="1200" dirty="0"/>
              <a:t/>
            </a:r>
            <a:br>
              <a:rPr lang="nl-BE" sz="1200" dirty="0"/>
            </a:br>
            <a:endParaRPr lang="nl-BE" sz="12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077119"/>
              </p:ext>
            </p:extLst>
          </p:nvPr>
        </p:nvGraphicFramePr>
        <p:xfrm>
          <a:off x="179512" y="1700808"/>
          <a:ext cx="6339134" cy="439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769"/>
                <a:gridCol w="1513241"/>
                <a:gridCol w="1369124"/>
                <a:gridCol w="504000"/>
                <a:gridCol w="504000"/>
                <a:gridCol w="504000"/>
                <a:gridCol w="504000"/>
                <a:gridCol w="504000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Aalststraat 180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3152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GO! A. </a:t>
                      </a:r>
                      <a:r>
                        <a:rPr lang="nl-BE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Hans </a:t>
                      </a:r>
                      <a:r>
                        <a:rPr lang="nl-BE" sz="9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BroeBELschool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Wortegemstraat</a:t>
                      </a:r>
                      <a:r>
                        <a:rPr lang="nl-BE" sz="9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14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</a:t>
                      </a:r>
                      <a:r>
                        <a:rPr lang="nl-BE" sz="9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Hans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Serpentsstraat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Walburga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Smallendam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Pamelekerkplein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24182/116053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Sint-Jozef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Vlaanderenstraat 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Leupegem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Vontstraat 53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Melden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Hevelweg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24208/116021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Eine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N. De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Tièrestraat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102_A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College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Achter de Wacht 23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Nederename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Pelikaanstraat 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24232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van Torhoutstraat 190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Mater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Materplein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Welden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Kouterstraat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24257/116046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Bevere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Kortrijkstraat 3_A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Mullem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Mullemstraat 22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116038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Volkegem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Volkegemberg 58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127175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Freinetschool De 4 Tuinen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Nederenamestraat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8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Gemiddelde</a:t>
                      </a:r>
                      <a:endParaRPr lang="nl-BE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87535"/>
              </p:ext>
            </p:extLst>
          </p:nvPr>
        </p:nvGraphicFramePr>
        <p:xfrm>
          <a:off x="7175296" y="3429000"/>
          <a:ext cx="149015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917"/>
                <a:gridCol w="357234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nl-BE" sz="800" b="0" dirty="0" smtClean="0">
                          <a:solidFill>
                            <a:schemeClr val="tx1"/>
                          </a:solidFill>
                        </a:rPr>
                        <a:t>Vgl.</a:t>
                      </a:r>
                      <a:r>
                        <a:rPr lang="nl-BE" sz="800" b="0" baseline="0" dirty="0" smtClean="0">
                          <a:solidFill>
                            <a:schemeClr val="tx1"/>
                          </a:solidFill>
                        </a:rPr>
                        <a:t> 2013-2104</a:t>
                      </a:r>
                      <a:endParaRPr lang="nl-BE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Oudenaarde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14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Ronse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42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Geraardsbergen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18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Vlaanderen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 smtClean="0"/>
                        <a:t>21</a:t>
                      </a:r>
                      <a:endParaRPr lang="nl-B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76256" y="2060848"/>
            <a:ext cx="2088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BE" sz="900" dirty="0" err="1" smtClean="0"/>
              <a:t>Opm</a:t>
            </a:r>
            <a:r>
              <a:rPr lang="nl-BE" sz="900" dirty="0" smtClean="0"/>
              <a:t>: cijfers per vestigingsplaats en/of per campusschool</a:t>
            </a:r>
          </a:p>
          <a:p>
            <a:pPr marL="171450" indent="-171450">
              <a:buFontTx/>
              <a:buChar char="-"/>
            </a:pPr>
            <a:r>
              <a:rPr lang="nl-BE" sz="900" dirty="0" smtClean="0"/>
              <a:t>Bron: Gegevensbeheer </a:t>
            </a:r>
            <a:r>
              <a:rPr lang="nl-BE" sz="900" dirty="0" err="1" smtClean="0"/>
              <a:t>AgODi</a:t>
            </a:r>
            <a:endParaRPr lang="nl-BE" sz="900" dirty="0"/>
          </a:p>
        </p:txBody>
      </p:sp>
      <p:sp>
        <p:nvSpPr>
          <p:cNvPr id="5" name="Tekstvak 4"/>
          <p:cNvSpPr txBox="1"/>
          <p:nvPr/>
        </p:nvSpPr>
        <p:spPr>
          <a:xfrm>
            <a:off x="7020272" y="5661248"/>
            <a:ext cx="175375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BE" sz="1400" dirty="0" smtClean="0"/>
              <a:t>Trend = licht dalend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11349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Diavoorstelling (4:3)</PresentationFormat>
  <Paragraphs>789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    OMGEVINGSANALYSE 2015 LOP Oudenaarde  Basis + Secundair Onderwijs </vt:lpstr>
      <vt:lpstr>Opmerkingen vooraf</vt:lpstr>
      <vt:lpstr>Inhoud</vt:lpstr>
      <vt:lpstr>Basis - Leerlingenaantallen per hoofdstructuur</vt:lpstr>
      <vt:lpstr>Basis - Leerlingenstromen tussen gemeenten</vt:lpstr>
      <vt:lpstr>Basis - Leerlingenstromen tussen gemeenten</vt:lpstr>
      <vt:lpstr>Basis - Leerlingenstromen binnen gemeente</vt:lpstr>
      <vt:lpstr>Basis – Leerlingkenmerken - Lage opleiding moeder </vt:lpstr>
      <vt:lpstr>Basis – Leerlingkenmerken - Schooltoelage </vt:lpstr>
      <vt:lpstr>Basis – Leerlingkenmerken – Thuistaal niet Nederlands </vt:lpstr>
      <vt:lpstr>Besluit Basis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OMGEVINGSANALYSE 2015 LOP Oudenaarde  Basis + Secundair Onderwijs </dc:title>
  <dc:creator>Unknown</dc:creator>
  <cp:lastModifiedBy>Unknown</cp:lastModifiedBy>
  <cp:revision>1</cp:revision>
  <dcterms:created xsi:type="dcterms:W3CDTF">2015-04-30T14:23:24Z</dcterms:created>
  <dcterms:modified xsi:type="dcterms:W3CDTF">2015-04-30T14:24:07Z</dcterms:modified>
</cp:coreProperties>
</file>